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67" r:id="rId3"/>
    <p:sldId id="269" r:id="rId4"/>
    <p:sldId id="262" r:id="rId5"/>
    <p:sldId id="263" r:id="rId6"/>
    <p:sldId id="270" r:id="rId7"/>
    <p:sldId id="271" r:id="rId8"/>
    <p:sldId id="272" r:id="rId9"/>
    <p:sldId id="25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2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AECF6-FBF0-4320-A60C-966609C3416B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4F369-8763-4A4F-9800-F9489F1245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7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0f7af2584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0f7af2584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10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20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9933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8883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357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3214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0122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3150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8072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15433" y="0"/>
            <a:ext cx="4064800" cy="55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079067" y="0"/>
            <a:ext cx="8112800" cy="55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704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22" name="Google Shape;22;p4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60000" y="1650933"/>
            <a:ext cx="10272000" cy="5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1348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2" name="Google Shape;52;p8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4" name="Google Shape;54;p8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3735600" y="2557405"/>
            <a:ext cx="7496400" cy="32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08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9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8" name="Google Shape;58;p9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9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" name="Google Shape;60;p9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 rot="515">
            <a:off x="3209200" y="2164085"/>
            <a:ext cx="8008800" cy="8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4877600" y="3070728"/>
            <a:ext cx="6340400" cy="19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954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0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65" name="Google Shape;65;p10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" name="Google Shape;67;p10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960000" y="2978500"/>
            <a:ext cx="10272000" cy="82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2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0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2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184" name="Google Shape;184;p22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22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2"/>
          <p:cNvGrpSpPr/>
          <p:nvPr/>
        </p:nvGrpSpPr>
        <p:grpSpPr>
          <a:xfrm>
            <a:off x="6565567" y="3979100"/>
            <a:ext cx="4596400" cy="2112800"/>
            <a:chOff x="4924175" y="3441525"/>
            <a:chExt cx="3447300" cy="1584600"/>
          </a:xfrm>
        </p:grpSpPr>
        <p:sp>
          <p:nvSpPr>
            <p:cNvPr id="187" name="Google Shape;187;p22"/>
            <p:cNvSpPr/>
            <p:nvPr/>
          </p:nvSpPr>
          <p:spPr>
            <a:xfrm>
              <a:off x="4924175" y="3441525"/>
              <a:ext cx="3447300" cy="1584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9" name="Google Shape;189;p2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grpSp>
        <p:nvGrpSpPr>
          <p:cNvPr id="190" name="Google Shape;190;p22"/>
          <p:cNvGrpSpPr/>
          <p:nvPr/>
        </p:nvGrpSpPr>
        <p:grpSpPr>
          <a:xfrm>
            <a:off x="15434" y="0"/>
            <a:ext cx="12176433" cy="553200"/>
            <a:chOff x="11575" y="0"/>
            <a:chExt cx="9132325" cy="414900"/>
          </a:xfrm>
        </p:grpSpPr>
        <p:sp>
          <p:nvSpPr>
            <p:cNvPr id="191" name="Google Shape;191;p22"/>
            <p:cNvSpPr/>
            <p:nvPr/>
          </p:nvSpPr>
          <p:spPr>
            <a:xfrm>
              <a:off x="11575" y="0"/>
              <a:ext cx="3048600" cy="414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22"/>
            <p:cNvSpPr/>
            <p:nvPr/>
          </p:nvSpPr>
          <p:spPr>
            <a:xfrm>
              <a:off x="3059300" y="0"/>
              <a:ext cx="6084600" cy="414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0434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23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195" name="Google Shape;195;p23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7" name="Google Shape;197;p23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7034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6184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97793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27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209" name="Google Shape;209;p27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7"/>
          <p:cNvGrpSpPr/>
          <p:nvPr/>
        </p:nvGrpSpPr>
        <p:grpSpPr>
          <a:xfrm>
            <a:off x="6565567" y="4588700"/>
            <a:ext cx="4596400" cy="1283200"/>
            <a:chOff x="4924175" y="3441525"/>
            <a:chExt cx="3447300" cy="962400"/>
          </a:xfrm>
        </p:grpSpPr>
        <p:sp>
          <p:nvSpPr>
            <p:cNvPr id="212" name="Google Shape;212;p27"/>
            <p:cNvSpPr/>
            <p:nvPr/>
          </p:nvSpPr>
          <p:spPr>
            <a:xfrm>
              <a:off x="4924175" y="3441525"/>
              <a:ext cx="3447300" cy="9624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4" name="Google Shape;214;p27"/>
          <p:cNvGrpSpPr/>
          <p:nvPr/>
        </p:nvGrpSpPr>
        <p:grpSpPr>
          <a:xfrm>
            <a:off x="9132558" y="1746635"/>
            <a:ext cx="2486444" cy="2182724"/>
            <a:chOff x="1054812" y="1029590"/>
            <a:chExt cx="3436214" cy="3912627"/>
          </a:xfrm>
        </p:grpSpPr>
        <p:sp>
          <p:nvSpPr>
            <p:cNvPr id="215" name="Google Shape;215;p27"/>
            <p:cNvSpPr/>
            <p:nvPr/>
          </p:nvSpPr>
          <p:spPr>
            <a:xfrm>
              <a:off x="1054812" y="1029617"/>
              <a:ext cx="3436200" cy="3912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27"/>
            <p:cNvSpPr/>
            <p:nvPr/>
          </p:nvSpPr>
          <p:spPr>
            <a:xfrm>
              <a:off x="1054825" y="1029590"/>
              <a:ext cx="3436200" cy="610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" name="Google Shape;217;p27"/>
          <p:cNvSpPr txBox="1"/>
          <p:nvPr/>
        </p:nvSpPr>
        <p:spPr>
          <a:xfrm>
            <a:off x="1344000" y="1845367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DB5D"/>
                </a:solidFill>
                <a:latin typeface="Quantico"/>
                <a:ea typeface="Quantico"/>
                <a:cs typeface="Quantico"/>
                <a:sym typeface="Quantico"/>
              </a:rPr>
              <a:t>&lt;/</a:t>
            </a:r>
            <a:endParaRPr sz="4800" kern="0">
              <a:solidFill>
                <a:srgbClr val="FFDB5D"/>
              </a:solidFill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7930000" y="3346500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/&gt;</a:t>
            </a:r>
            <a:endParaRPr sz="4800" kern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9597943" y="2498133"/>
            <a:ext cx="1622400" cy="9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E81981"/>
                </a:solidFill>
                <a:cs typeface="Arial"/>
                <a:sym typeface="Arial"/>
              </a:rPr>
              <a:t>}</a:t>
            </a:r>
            <a:r>
              <a:rPr lang="en" sz="4800" kern="0">
                <a:solidFill>
                  <a:srgbClr val="FFFFFF"/>
                </a:solidFill>
                <a:cs typeface="Arial"/>
                <a:sym typeface="Arial"/>
              </a:rPr>
              <a:t> /&gt; </a:t>
            </a:r>
            <a:r>
              <a:rPr lang="en" sz="4800" kern="0">
                <a:solidFill>
                  <a:srgbClr val="94EE6B"/>
                </a:solidFill>
                <a:cs typeface="Arial"/>
                <a:sym typeface="Arial"/>
              </a:rPr>
              <a:t>[</a:t>
            </a:r>
            <a:endParaRPr sz="4800" kern="0">
              <a:solidFill>
                <a:srgbClr val="94EE6B"/>
              </a:solidFill>
              <a:cs typeface="Arial"/>
              <a:sym typeface="Arial"/>
            </a:endParaRPr>
          </a:p>
        </p:txBody>
      </p:sp>
      <p:sp>
        <p:nvSpPr>
          <p:cNvPr id="220" name="Google Shape;220;p27"/>
          <p:cNvSpPr txBox="1">
            <a:spLocks noGrp="1"/>
          </p:cNvSpPr>
          <p:nvPr>
            <p:ph type="ctrTitle"/>
          </p:nvPr>
        </p:nvSpPr>
        <p:spPr>
          <a:xfrm>
            <a:off x="2449901" y="1746633"/>
            <a:ext cx="5728531" cy="223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4000" b="1" dirty="0"/>
              <a:t>Приложение для работы </a:t>
            </a:r>
            <a:r>
              <a:rPr lang="ru-RU" sz="4000" b="1" dirty="0" smtClean="0"/>
              <a:t>с воспроизведением </a:t>
            </a:r>
            <a:r>
              <a:rPr lang="ru-RU" sz="4000" b="1" dirty="0" smtClean="0"/>
              <a:t>аудио</a:t>
            </a:r>
            <a:endParaRPr sz="4000" b="1" dirty="0">
              <a:solidFill>
                <a:schemeClr val="accent2"/>
              </a:solidFill>
            </a:endParaRPr>
          </a:p>
        </p:txBody>
      </p:sp>
      <p:sp>
        <p:nvSpPr>
          <p:cNvPr id="221" name="Google Shape;221;p27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269700" cy="70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ru-RU" sz="2400" b="1" dirty="0" smtClean="0"/>
              <a:t>Практическая работа №14</a:t>
            </a:r>
            <a:endParaRPr sz="2400" b="1" dirty="0"/>
          </a:p>
        </p:txBody>
      </p:sp>
      <p:sp>
        <p:nvSpPr>
          <p:cNvPr id="222" name="Google Shape;222;p27"/>
          <p:cNvSpPr txBox="1"/>
          <p:nvPr/>
        </p:nvSpPr>
        <p:spPr>
          <a:xfrm>
            <a:off x="714833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Pitch Deck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23" name="Google Shape;223;p27"/>
          <p:cNvSpPr txBox="1"/>
          <p:nvPr/>
        </p:nvSpPr>
        <p:spPr>
          <a:xfrm>
            <a:off x="4973767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20xx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6253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sz="3600" b="1" dirty="0" err="1"/>
              <a:t>MediaElement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68096" y="165093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2400" b="1" dirty="0" err="1"/>
              <a:t>MediaElement</a:t>
            </a:r>
            <a:r>
              <a:rPr lang="ru-RU" sz="2400" b="1" dirty="0"/>
              <a:t>** — используется для воспроизведения аудио или видео.</a:t>
            </a:r>
          </a:p>
          <a:p>
            <a:pPr marL="0" indent="0">
              <a:buSzPts val="1100"/>
              <a:buNone/>
            </a:pPr>
            <a:r>
              <a:rPr lang="ru-RU" sz="2400" b="1" dirty="0"/>
              <a:t>   - Свойство `</a:t>
            </a:r>
            <a:r>
              <a:rPr lang="ru-RU" sz="2400" b="1" dirty="0" err="1"/>
              <a:t>Source</a:t>
            </a:r>
            <a:r>
              <a:rPr lang="ru-RU" sz="2400" b="1" dirty="0"/>
              <a:t>` задаёт путь к </a:t>
            </a:r>
            <a:r>
              <a:rPr lang="ru-RU" sz="2400" b="1" dirty="0" err="1"/>
              <a:t>медиафайлу</a:t>
            </a:r>
            <a:r>
              <a:rPr lang="ru-RU" sz="2400" b="1" dirty="0"/>
              <a:t>.	</a:t>
            </a:r>
          </a:p>
          <a:p>
            <a:pPr marL="0" indent="0">
              <a:buSzPts val="1100"/>
              <a:buNone/>
            </a:pPr>
            <a:r>
              <a:rPr lang="ru-RU" sz="2400" b="1" dirty="0"/>
              <a:t>   - События `</a:t>
            </a:r>
            <a:r>
              <a:rPr lang="ru-RU" sz="2400" b="1" dirty="0" err="1"/>
              <a:t>Play</a:t>
            </a:r>
            <a:r>
              <a:rPr lang="ru-RU" sz="2400" b="1" dirty="0"/>
              <a:t>` и `</a:t>
            </a:r>
            <a:r>
              <a:rPr lang="ru-RU" sz="2400" b="1" dirty="0" err="1"/>
              <a:t>Stop</a:t>
            </a:r>
            <a:r>
              <a:rPr lang="ru-RU" sz="2400" b="1" dirty="0"/>
              <a:t>` управляют воспроизведением.</a:t>
            </a:r>
          </a:p>
        </p:txBody>
      </p:sp>
    </p:spTree>
    <p:extLst>
      <p:ext uri="{BB962C8B-B14F-4D97-AF65-F5344CB8AC3E}">
        <p14:creationId xmlns:p14="http://schemas.microsoft.com/office/powerpoint/2010/main" val="389321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en-US" b="1" dirty="0" err="1"/>
              <a:t>NuGet</a:t>
            </a:r>
            <a:r>
              <a:rPr lang="en-US" b="1" dirty="0"/>
              <a:t> </a:t>
            </a: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7286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2000" b="1" dirty="0" err="1"/>
              <a:t>NuGet</a:t>
            </a:r>
            <a:r>
              <a:rPr lang="ru-RU" sz="2000" b="1" dirty="0"/>
              <a:t> — это бесплатный пакетный менеджер с открытым исходным кодом для .NET и .NET </a:t>
            </a:r>
            <a:r>
              <a:rPr lang="ru-RU" sz="2000" b="1" dirty="0" err="1"/>
              <a:t>Core</a:t>
            </a:r>
            <a:r>
              <a:rPr lang="ru-RU" sz="2000" b="1" dirty="0"/>
              <a:t>. Он предоставляет простой и удобный способ управления зависимостями в проектах</a:t>
            </a:r>
            <a:r>
              <a:rPr lang="ru-RU" sz="2000" b="1" dirty="0" smtClean="0"/>
              <a:t>.</a:t>
            </a:r>
          </a:p>
          <a:p>
            <a:pPr marL="0" indent="0">
              <a:buSzPts val="1100"/>
              <a:buNone/>
            </a:pPr>
            <a:r>
              <a:rPr lang="ru-RU" sz="2000" b="1" dirty="0" smtClean="0"/>
              <a:t>В нашем случае он мог бы предоставить большой объем компонентов для работы с аудио</a:t>
            </a:r>
            <a:endParaRPr lang="ru-RU" sz="2000" b="1" dirty="0"/>
          </a:p>
          <a:p>
            <a:pPr marL="0" indent="0">
              <a:buSzPts val="1100"/>
              <a:buNone/>
            </a:pP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749" y="2769863"/>
            <a:ext cx="5354882" cy="321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5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en-US" b="1" dirty="0" err="1"/>
              <a:t>NuGet</a:t>
            </a:r>
            <a:r>
              <a:rPr lang="en-US" b="1" dirty="0"/>
              <a:t> </a:t>
            </a: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68096" y="165093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304" y="1276885"/>
            <a:ext cx="8068173" cy="473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8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68096" y="165093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endParaRPr lang="ru-RU" sz="20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027" y="752848"/>
            <a:ext cx="8935913" cy="525039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9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 smtClean="0"/>
              <a:t>Альтернативы</a:t>
            </a: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7286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en-US" sz="2400" b="1" dirty="0" smtClean="0"/>
              <a:t>	</a:t>
            </a:r>
            <a:r>
              <a:rPr lang="ru-RU" sz="2400" b="1" dirty="0" smtClean="0"/>
              <a:t>В более старых версиях </a:t>
            </a:r>
            <a:r>
              <a:rPr lang="en-US" sz="2400" b="1" dirty="0" smtClean="0"/>
              <a:t>VS </a:t>
            </a:r>
            <a:r>
              <a:rPr lang="ru-RU" sz="2400" b="1" dirty="0" smtClean="0"/>
              <a:t>могут возникать проблемы с </a:t>
            </a:r>
            <a:r>
              <a:rPr lang="ru-RU" sz="2400" b="1" dirty="0" err="1" smtClean="0"/>
              <a:t>подгрузкой</a:t>
            </a:r>
            <a:r>
              <a:rPr lang="ru-RU" sz="2400" b="1" dirty="0" smtClean="0"/>
              <a:t> плагинов </a:t>
            </a:r>
            <a:r>
              <a:rPr lang="ru-RU" sz="2400" b="1" dirty="0" err="1"/>
              <a:t>NuGet</a:t>
            </a:r>
            <a:r>
              <a:rPr lang="ru-RU" sz="2400" b="1" dirty="0"/>
              <a:t> </a:t>
            </a:r>
            <a:r>
              <a:rPr lang="ru-RU" sz="2400" b="1" dirty="0" smtClean="0"/>
              <a:t>. В таком случае рекомендуется обходиться стандартными подходами без дополнительных установок.</a:t>
            </a:r>
          </a:p>
          <a:p>
            <a:pPr marL="0" indent="0">
              <a:buSzPts val="1100"/>
              <a:buNone/>
            </a:pPr>
            <a:r>
              <a:rPr lang="en-US" sz="2400" b="1" dirty="0" smtClean="0"/>
              <a:t>	</a:t>
            </a:r>
            <a:r>
              <a:rPr lang="ru-RU" sz="2400" b="1" dirty="0" smtClean="0"/>
              <a:t>По этой же причине избегаем пока что работы с </a:t>
            </a:r>
            <a:r>
              <a:rPr lang="en-US" sz="2400" b="1" dirty="0" smtClean="0"/>
              <a:t>Maui, </a:t>
            </a:r>
            <a:r>
              <a:rPr lang="ru-RU" sz="2400" b="1" dirty="0" smtClean="0"/>
              <a:t>на который </a:t>
            </a:r>
            <a:r>
              <a:rPr lang="en-US" sz="2400" b="1" dirty="0" smtClean="0"/>
              <a:t>Microsoft </a:t>
            </a:r>
            <a:r>
              <a:rPr lang="ru-RU" sz="2400" b="1" dirty="0" smtClean="0"/>
              <a:t>крайне рекомендует переходить по причине прекращения поддержки </a:t>
            </a:r>
            <a:r>
              <a:rPr lang="en-US" sz="2400" b="1" dirty="0" err="1" smtClean="0"/>
              <a:t>Xamarin</a:t>
            </a:r>
            <a:endParaRPr lang="en-US" sz="2400" b="1" dirty="0" smtClean="0"/>
          </a:p>
          <a:p>
            <a:pPr marL="0" indent="0">
              <a:buSzPts val="1100"/>
              <a:buNone/>
            </a:pPr>
            <a:r>
              <a:rPr lang="en-US" sz="2400" b="1" dirty="0"/>
              <a:t>	</a:t>
            </a:r>
            <a:r>
              <a:rPr lang="ru-RU" sz="2400" b="1" dirty="0" smtClean="0"/>
              <a:t>В таком случае можно всё реализовать через </a:t>
            </a:r>
            <a:r>
              <a:rPr lang="en-US" sz="2400" dirty="0" err="1" smtClean="0"/>
              <a:t>AudioService</a:t>
            </a:r>
            <a:r>
              <a:rPr lang="ru-RU" sz="2400" dirty="0" smtClean="0"/>
              <a:t>.</a:t>
            </a:r>
            <a:endParaRPr lang="ru-RU" sz="2400" b="1" dirty="0" smtClean="0"/>
          </a:p>
          <a:p>
            <a:pPr marL="0" indent="0">
              <a:buSzPts val="1100"/>
              <a:buNone/>
            </a:pPr>
            <a:r>
              <a:rPr lang="ru-RU" sz="2400" b="1" dirty="0" smtClean="0"/>
              <a:t>В описании задания есть подробный план действий.</a:t>
            </a:r>
          </a:p>
          <a:p>
            <a:pPr marL="0" indent="0">
              <a:buSzPts val="1100"/>
              <a:buNone/>
            </a:pPr>
            <a:endParaRPr lang="ru-RU" sz="2400" dirty="0" smtClean="0"/>
          </a:p>
          <a:p>
            <a:pPr marL="0" indent="0">
              <a:buSzPts val="1100"/>
              <a:buNone/>
            </a:pPr>
            <a:r>
              <a:rPr lang="en-US" sz="2400" i="1" dirty="0" smtClean="0"/>
              <a:t>https</a:t>
            </a:r>
            <a:r>
              <a:rPr lang="en-US" sz="2400" i="1" dirty="0"/>
              <a:t>://stackoverflow.com/questions/34256176/how-to-play-sounds-on-xamarin-forms</a:t>
            </a:r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90113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 smtClean="0"/>
              <a:t>Воспроизведение и остановка</a:t>
            </a: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7286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2000" u="sng" dirty="0" smtClean="0"/>
              <a:t>Добавьте </a:t>
            </a:r>
            <a:r>
              <a:rPr lang="en-US" sz="2000" u="sng" dirty="0" err="1" smtClean="0"/>
              <a:t>AudioService.cs</a:t>
            </a:r>
            <a:r>
              <a:rPr lang="en-US" sz="2000" u="sng" dirty="0" smtClean="0"/>
              <a:t> </a:t>
            </a:r>
            <a:r>
              <a:rPr lang="ru-RU" sz="2000" u="sng" dirty="0" smtClean="0"/>
              <a:t>в файлы </a:t>
            </a:r>
            <a:r>
              <a:rPr lang="en-US" sz="2000" b="1" u="sng" dirty="0" smtClean="0"/>
              <a:t>Android</a:t>
            </a:r>
          </a:p>
          <a:p>
            <a:pPr marL="0" indent="0">
              <a:buSzPts val="1100"/>
              <a:buNone/>
            </a:pPr>
            <a:r>
              <a:rPr lang="ru-RU" sz="2000" dirty="0" smtClean="0"/>
              <a:t>В методе </a:t>
            </a:r>
            <a:r>
              <a:rPr lang="en-US" sz="2000" dirty="0" err="1"/>
              <a:t>PlayAudio</a:t>
            </a:r>
            <a:r>
              <a:rPr lang="en-US" sz="2000" dirty="0" smtClean="0"/>
              <a:t>()</a:t>
            </a:r>
            <a:r>
              <a:rPr lang="ru-RU" sz="2000" dirty="0" smtClean="0"/>
              <a:t> может быть описано следующее</a:t>
            </a:r>
            <a:r>
              <a:rPr lang="en-US" sz="2000" dirty="0" smtClean="0"/>
              <a:t>:	</a:t>
            </a:r>
            <a:endParaRPr lang="ru-RU" sz="2000" dirty="0" smtClean="0"/>
          </a:p>
          <a:p>
            <a:pPr marL="0" indent="0">
              <a:buSzPts val="1100"/>
              <a:buNone/>
            </a:pPr>
            <a:r>
              <a:rPr lang="en-US" sz="2000" dirty="0" smtClean="0"/>
              <a:t>_</a:t>
            </a:r>
            <a:r>
              <a:rPr lang="en-US" sz="2000" dirty="0" err="1"/>
              <a:t>mediaPlayer</a:t>
            </a:r>
            <a:r>
              <a:rPr lang="en-US" sz="2000" dirty="0"/>
              <a:t> = </a:t>
            </a:r>
            <a:r>
              <a:rPr lang="en-US" sz="2000" dirty="0" err="1"/>
              <a:t>MediaPlayer.Create</a:t>
            </a:r>
            <a:r>
              <a:rPr lang="en-US" sz="2000" dirty="0"/>
              <a:t>(</a:t>
            </a:r>
            <a:r>
              <a:rPr lang="en-US" sz="2000" dirty="0" err="1"/>
              <a:t>Android.App.Application.Context</a:t>
            </a:r>
            <a:r>
              <a:rPr lang="en-US" sz="2000" dirty="0"/>
              <a:t>, </a:t>
            </a:r>
            <a:r>
              <a:rPr lang="en-US" sz="2000" dirty="0" err="1"/>
              <a:t>Resource.Raw.sample</a:t>
            </a:r>
            <a:r>
              <a:rPr lang="en-US" sz="2000" dirty="0" smtClean="0"/>
              <a:t>);</a:t>
            </a:r>
            <a:endParaRPr lang="ru-RU" sz="2000" dirty="0" smtClean="0"/>
          </a:p>
          <a:p>
            <a:pPr marL="0" indent="0">
              <a:buSzPts val="1100"/>
              <a:buNone/>
            </a:pPr>
            <a:r>
              <a:rPr lang="ru-RU" sz="2000" dirty="0"/>
              <a:t>В методе </a:t>
            </a:r>
            <a:r>
              <a:rPr lang="en-US" sz="2000" dirty="0" err="1" smtClean="0"/>
              <a:t>StopAudio</a:t>
            </a:r>
            <a:r>
              <a:rPr lang="en-US" sz="2000" dirty="0" smtClean="0"/>
              <a:t>() </a:t>
            </a:r>
            <a:r>
              <a:rPr lang="ru-RU" sz="2000" dirty="0"/>
              <a:t>может быть описано следующее</a:t>
            </a:r>
            <a:r>
              <a:rPr lang="en-US" sz="2000" dirty="0" smtClean="0"/>
              <a:t>:</a:t>
            </a:r>
          </a:p>
          <a:p>
            <a:pPr marL="0" indent="0">
              <a:buSzPts val="1100"/>
              <a:buNone/>
            </a:pPr>
            <a:r>
              <a:rPr lang="en-US" sz="2000" i="1" dirty="0"/>
              <a:t>if (_</a:t>
            </a:r>
            <a:r>
              <a:rPr lang="en-US" sz="2000" i="1" dirty="0" err="1"/>
              <a:t>mediaPlayer</a:t>
            </a:r>
            <a:r>
              <a:rPr lang="en-US" sz="2000" i="1" dirty="0"/>
              <a:t> != null &amp;&amp; _</a:t>
            </a:r>
            <a:r>
              <a:rPr lang="en-US" sz="2000" i="1" dirty="0" err="1"/>
              <a:t>mediaPlayer.IsPlaying</a:t>
            </a:r>
            <a:r>
              <a:rPr lang="en-US" sz="2000" i="1" dirty="0"/>
              <a:t>)</a:t>
            </a:r>
          </a:p>
          <a:p>
            <a:pPr marL="0" indent="0">
              <a:buSzPts val="1100"/>
              <a:buNone/>
            </a:pPr>
            <a:r>
              <a:rPr lang="en-US" sz="2000" i="1" dirty="0"/>
              <a:t>            {</a:t>
            </a:r>
          </a:p>
          <a:p>
            <a:pPr marL="0" indent="0">
              <a:buSzPts val="1100"/>
              <a:buNone/>
            </a:pPr>
            <a:r>
              <a:rPr lang="en-US" sz="2000" i="1" dirty="0"/>
              <a:t>                _</a:t>
            </a:r>
            <a:r>
              <a:rPr lang="en-US" sz="2000" i="1" dirty="0" err="1"/>
              <a:t>mediaPlayer.Stop</a:t>
            </a:r>
            <a:r>
              <a:rPr lang="en-US" sz="2000" i="1" dirty="0"/>
              <a:t>();</a:t>
            </a:r>
          </a:p>
          <a:p>
            <a:pPr marL="0" indent="0">
              <a:buSzPts val="1100"/>
              <a:buNone/>
            </a:pPr>
            <a:r>
              <a:rPr lang="en-US" sz="2000" i="1" dirty="0"/>
              <a:t>                _</a:t>
            </a:r>
            <a:r>
              <a:rPr lang="en-US" sz="2000" i="1" dirty="0" err="1"/>
              <a:t>mediaPlayer.Release</a:t>
            </a:r>
            <a:r>
              <a:rPr lang="en-US" sz="2000" i="1" dirty="0"/>
              <a:t>();</a:t>
            </a:r>
          </a:p>
          <a:p>
            <a:pPr marL="0" indent="0">
              <a:buSzPts val="1100"/>
              <a:buNone/>
            </a:pPr>
            <a:r>
              <a:rPr lang="en-US" sz="2000" i="1" dirty="0"/>
              <a:t>                _</a:t>
            </a:r>
            <a:r>
              <a:rPr lang="en-US" sz="2000" i="1" dirty="0" err="1"/>
              <a:t>mediaPlayer</a:t>
            </a:r>
            <a:r>
              <a:rPr lang="en-US" sz="2000" i="1" dirty="0"/>
              <a:t> = null;</a:t>
            </a:r>
          </a:p>
          <a:p>
            <a:pPr marL="0" indent="0">
              <a:buSzPts val="1100"/>
              <a:buNone/>
            </a:pPr>
            <a:r>
              <a:rPr lang="en-US" sz="2000" i="1" dirty="0"/>
              <a:t>            </a:t>
            </a:r>
            <a:r>
              <a:rPr lang="en-US" sz="2000" i="1" dirty="0" smtClean="0"/>
              <a:t>}</a:t>
            </a:r>
          </a:p>
          <a:p>
            <a:pPr marL="0" indent="0">
              <a:buSzPts val="1100"/>
              <a:buNone/>
            </a:pPr>
            <a:r>
              <a:rPr lang="ru-RU" sz="1800" b="1" i="1" dirty="0" smtClean="0"/>
              <a:t>Прим. Раз у нас записано </a:t>
            </a:r>
            <a:r>
              <a:rPr lang="en-US" sz="1800" b="1" i="1" dirty="0" err="1" smtClean="0"/>
              <a:t>Resource.Raw.sample</a:t>
            </a:r>
            <a:r>
              <a:rPr lang="ru-RU" sz="1800" b="1" i="1" dirty="0" smtClean="0"/>
              <a:t>, то и аудио должно храниться в папке проекта в папке </a:t>
            </a:r>
            <a:r>
              <a:rPr lang="en-US" sz="1800" b="1" i="1" dirty="0" smtClean="0"/>
              <a:t>Raw </a:t>
            </a:r>
            <a:r>
              <a:rPr lang="ru-RU" sz="1800" b="1" i="1" dirty="0" smtClean="0"/>
              <a:t>под названием </a:t>
            </a:r>
            <a:r>
              <a:rPr lang="en-US" sz="1800" b="1" i="1" dirty="0" smtClean="0"/>
              <a:t>sample.mp3</a:t>
            </a:r>
            <a:endParaRPr lang="ru-RU" sz="18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226309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dirty="0" smtClean="0"/>
              <a:t>Пример реализации </a:t>
            </a:r>
            <a:r>
              <a:rPr lang="en-US" b="1" dirty="0" err="1" smtClean="0"/>
              <a:t>IAudioService.cs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7286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en-US" sz="2000" dirty="0"/>
              <a:t>using System;</a:t>
            </a:r>
          </a:p>
          <a:p>
            <a:pPr marL="0" indent="0">
              <a:buSzPts val="1100"/>
              <a:buNone/>
            </a:pPr>
            <a:r>
              <a:rPr lang="en-US" sz="2000" dirty="0"/>
              <a:t>using </a:t>
            </a:r>
            <a:r>
              <a:rPr lang="en-US" sz="2000" dirty="0" err="1"/>
              <a:t>System.Collections.Generic</a:t>
            </a:r>
            <a:r>
              <a:rPr lang="en-US" sz="2000" dirty="0"/>
              <a:t>;</a:t>
            </a:r>
          </a:p>
          <a:p>
            <a:pPr marL="0" indent="0">
              <a:buSzPts val="1100"/>
              <a:buNone/>
            </a:pPr>
            <a:r>
              <a:rPr lang="en-US" sz="2000" dirty="0"/>
              <a:t>using </a:t>
            </a:r>
            <a:r>
              <a:rPr lang="en-US" sz="2000" dirty="0" err="1"/>
              <a:t>System.Text</a:t>
            </a:r>
            <a:r>
              <a:rPr lang="en-US" sz="2000" dirty="0"/>
              <a:t>;</a:t>
            </a:r>
          </a:p>
          <a:p>
            <a:pPr marL="0" indent="0">
              <a:buSzPts val="1100"/>
              <a:buNone/>
            </a:pPr>
            <a:endParaRPr lang="en-US" sz="2000" dirty="0"/>
          </a:p>
          <a:p>
            <a:pPr marL="0" indent="0">
              <a:buSzPts val="1100"/>
              <a:buNone/>
            </a:pPr>
            <a:r>
              <a:rPr lang="en-US" sz="2000" dirty="0"/>
              <a:t>namespace </a:t>
            </a:r>
            <a:r>
              <a:rPr lang="en-US" sz="2000" dirty="0" err="1"/>
              <a:t>SimpleMediaApp</a:t>
            </a:r>
            <a:endParaRPr lang="en-US" sz="2000" dirty="0"/>
          </a:p>
          <a:p>
            <a:pPr marL="0" indent="0">
              <a:buSzPts val="1100"/>
              <a:buNone/>
            </a:pPr>
            <a:r>
              <a:rPr lang="en-US" sz="2000" dirty="0"/>
              <a:t>{</a:t>
            </a:r>
          </a:p>
          <a:p>
            <a:pPr marL="0" indent="0">
              <a:buSzPts val="1100"/>
              <a:buNone/>
            </a:pPr>
            <a:r>
              <a:rPr lang="en-US" sz="2000" dirty="0"/>
              <a:t>    public interface </a:t>
            </a:r>
            <a:r>
              <a:rPr lang="en-US" sz="2000" dirty="0" err="1"/>
              <a:t>IAudioService</a:t>
            </a:r>
            <a:endParaRPr lang="en-US" sz="2000" dirty="0"/>
          </a:p>
          <a:p>
            <a:pPr marL="0" indent="0">
              <a:buSzPts val="1100"/>
              <a:buNone/>
            </a:pPr>
            <a:r>
              <a:rPr lang="en-US" sz="2000" dirty="0"/>
              <a:t>    {</a:t>
            </a:r>
          </a:p>
          <a:p>
            <a:pPr marL="0" indent="0">
              <a:buSzPts val="1100"/>
              <a:buNone/>
            </a:pPr>
            <a:r>
              <a:rPr lang="en-US" sz="2000" dirty="0"/>
              <a:t>        void </a:t>
            </a:r>
            <a:r>
              <a:rPr lang="en-US" sz="2000" dirty="0" err="1"/>
              <a:t>PlayAudio</a:t>
            </a:r>
            <a:r>
              <a:rPr lang="en-US" sz="2000" dirty="0"/>
              <a:t>();</a:t>
            </a:r>
          </a:p>
          <a:p>
            <a:pPr marL="0" indent="0">
              <a:buSzPts val="1100"/>
              <a:buNone/>
            </a:pPr>
            <a:r>
              <a:rPr lang="en-US" sz="2000" dirty="0"/>
              <a:t>        void </a:t>
            </a:r>
            <a:r>
              <a:rPr lang="en-US" sz="2000" dirty="0" err="1"/>
              <a:t>StopAudio</a:t>
            </a:r>
            <a:r>
              <a:rPr lang="en-US" sz="2000" dirty="0"/>
              <a:t>();</a:t>
            </a:r>
          </a:p>
          <a:p>
            <a:pPr marL="0" indent="0">
              <a:buSzPts val="1100"/>
              <a:buNone/>
            </a:pPr>
            <a:r>
              <a:rPr lang="en-US" sz="2000" dirty="0"/>
              <a:t>    }</a:t>
            </a:r>
          </a:p>
          <a:p>
            <a:pPr marL="0" indent="0">
              <a:buSzPts val="1100"/>
              <a:buNone/>
            </a:pPr>
            <a:endParaRPr lang="en-US" sz="2000" dirty="0"/>
          </a:p>
          <a:p>
            <a:pPr marL="0" indent="0">
              <a:buSzPts val="1100"/>
              <a:buNone/>
            </a:pPr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999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51702"/>
            <a:ext cx="7273599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1800" b="1" dirty="0" smtClean="0"/>
              <a:t>1)</a:t>
            </a:r>
            <a:r>
              <a:rPr lang="ru-RU" sz="1800" b="1" dirty="0" smtClean="0"/>
              <a:t>В </a:t>
            </a:r>
            <a:r>
              <a:rPr lang="ru-RU" sz="1800" b="1" dirty="0"/>
              <a:t>общем проекте создайте файл </a:t>
            </a:r>
            <a:r>
              <a:rPr lang="ru-RU" sz="1800" b="1" dirty="0" err="1"/>
              <a:t>IAudioService.cs</a:t>
            </a:r>
            <a:r>
              <a:rPr lang="ru-RU" sz="1800" b="1" dirty="0" smtClean="0"/>
              <a:t>:</a:t>
            </a:r>
          </a:p>
          <a:p>
            <a:pPr marL="203195" indent="0">
              <a:buNone/>
            </a:pPr>
            <a:r>
              <a:rPr lang="en-US" sz="1800" b="1" dirty="0"/>
              <a:t>public interface </a:t>
            </a:r>
            <a:r>
              <a:rPr lang="en-US" sz="1800" b="1" dirty="0" err="1"/>
              <a:t>IAudioService</a:t>
            </a:r>
            <a:endParaRPr lang="en-US" sz="1800" b="1" dirty="0"/>
          </a:p>
          <a:p>
            <a:pPr marL="203195" indent="0">
              <a:buNone/>
            </a:pPr>
            <a:r>
              <a:rPr lang="en-US" sz="1800" b="1" dirty="0"/>
              <a:t>{</a:t>
            </a:r>
          </a:p>
          <a:p>
            <a:pPr marL="203195" indent="0">
              <a:buNone/>
            </a:pPr>
            <a:r>
              <a:rPr lang="en-US" sz="1800" b="1" dirty="0"/>
              <a:t>    void </a:t>
            </a:r>
            <a:r>
              <a:rPr lang="en-US" sz="1800" b="1" dirty="0" err="1"/>
              <a:t>PlayAudio</a:t>
            </a:r>
            <a:r>
              <a:rPr lang="en-US" sz="1800" b="1" dirty="0"/>
              <a:t>();</a:t>
            </a:r>
          </a:p>
          <a:p>
            <a:pPr marL="203195" indent="0">
              <a:buNone/>
            </a:pPr>
            <a:r>
              <a:rPr lang="en-US" sz="1800" b="1" dirty="0"/>
              <a:t>    void </a:t>
            </a:r>
            <a:r>
              <a:rPr lang="en-US" sz="1800" b="1" dirty="0" err="1"/>
              <a:t>StopAudio</a:t>
            </a:r>
            <a:r>
              <a:rPr lang="en-US" sz="1800" b="1" dirty="0"/>
              <a:t>();</a:t>
            </a:r>
          </a:p>
          <a:p>
            <a:pPr marL="203195" indent="0">
              <a:buNone/>
            </a:pPr>
            <a:r>
              <a:rPr lang="en-US" sz="1800" b="1" dirty="0"/>
              <a:t>}</a:t>
            </a:r>
          </a:p>
          <a:p>
            <a:pPr marL="203195" indent="0">
              <a:buNone/>
            </a:pPr>
            <a:r>
              <a:rPr lang="ru-RU" sz="1800" dirty="0"/>
              <a:t>Этот интерфейс позволит общему коду обращаться к </a:t>
            </a:r>
            <a:r>
              <a:rPr lang="ru-RU" sz="1800" dirty="0" err="1"/>
              <a:t>платформо</a:t>
            </a:r>
            <a:r>
              <a:rPr lang="ru-RU" sz="1800" dirty="0"/>
              <a:t>-зависимым функциям</a:t>
            </a:r>
            <a:r>
              <a:rPr lang="ru-RU" sz="1800" dirty="0" smtClean="0"/>
              <a:t>.</a:t>
            </a:r>
          </a:p>
          <a:p>
            <a:pPr marL="203195" indent="0">
              <a:buNone/>
            </a:pPr>
            <a:r>
              <a:rPr lang="en-US" sz="1800" dirty="0" smtClean="0"/>
              <a:t>2) </a:t>
            </a:r>
            <a:r>
              <a:rPr lang="ru-RU" sz="1800" dirty="0" smtClean="0"/>
              <a:t>В </a:t>
            </a:r>
            <a:r>
              <a:rPr lang="ru-RU" sz="1800" dirty="0"/>
              <a:t>общем проекте откройте </a:t>
            </a:r>
            <a:r>
              <a:rPr lang="ru-RU" sz="1800" dirty="0" err="1"/>
              <a:t>MainPage.xaml</a:t>
            </a:r>
            <a:r>
              <a:rPr lang="ru-RU" sz="1800" dirty="0"/>
              <a:t> и добавьте кнопки для управления </a:t>
            </a:r>
            <a:r>
              <a:rPr lang="ru-RU" sz="1800" dirty="0" smtClean="0"/>
              <a:t>аудио</a:t>
            </a:r>
            <a:r>
              <a:rPr lang="en-US" sz="1800" dirty="0"/>
              <a:t>.</a:t>
            </a:r>
            <a:endParaRPr lang="ru-RU" sz="1800" dirty="0" smtClean="0"/>
          </a:p>
          <a:p>
            <a:pPr marL="203195" indent="0">
              <a:buNone/>
            </a:pPr>
            <a:r>
              <a:rPr lang="en-US" sz="1800" dirty="0" smtClean="0"/>
              <a:t>3) </a:t>
            </a:r>
            <a:r>
              <a:rPr lang="ru-RU" sz="1800" dirty="0" smtClean="0"/>
              <a:t>В </a:t>
            </a:r>
            <a:r>
              <a:rPr lang="ru-RU" sz="1800" dirty="0"/>
              <a:t>файле </a:t>
            </a:r>
            <a:r>
              <a:rPr lang="ru-RU" sz="1800" dirty="0" err="1"/>
              <a:t>MainPage.xaml.cs</a:t>
            </a:r>
            <a:r>
              <a:rPr lang="ru-RU" sz="1800" dirty="0"/>
              <a:t> добавьте обработку событий для кнопок:</a:t>
            </a:r>
          </a:p>
          <a:p>
            <a:pPr marL="203195" indent="0">
              <a:buNone/>
            </a:pPr>
            <a:r>
              <a:rPr lang="ru-RU" sz="1800" dirty="0" smtClean="0"/>
              <a:t>Пример управления</a:t>
            </a:r>
            <a:r>
              <a:rPr lang="en-US" sz="1800" dirty="0" smtClean="0"/>
              <a:t>:</a:t>
            </a:r>
          </a:p>
          <a:p>
            <a:pPr marL="203195" indent="0">
              <a:buNone/>
            </a:pPr>
            <a:r>
              <a:rPr lang="en-US" sz="1800" dirty="0" err="1" smtClean="0"/>
              <a:t>DependencyService.Get</a:t>
            </a:r>
            <a:r>
              <a:rPr lang="en-US" sz="1800" dirty="0" smtClean="0"/>
              <a:t>&lt;</a:t>
            </a:r>
            <a:r>
              <a:rPr lang="en-US" sz="1800" dirty="0" err="1" smtClean="0"/>
              <a:t>IAudioService</a:t>
            </a:r>
            <a:r>
              <a:rPr lang="en-US" sz="1800" dirty="0"/>
              <a:t>&gt;().</a:t>
            </a:r>
            <a:r>
              <a:rPr lang="en-US" sz="1800" dirty="0" err="1"/>
              <a:t>PlayAudio</a:t>
            </a:r>
            <a:r>
              <a:rPr lang="en-US" sz="1800" dirty="0" smtClean="0"/>
              <a:t>();</a:t>
            </a:r>
            <a:endParaRPr lang="ru-RU" sz="1800" dirty="0" smtClean="0"/>
          </a:p>
          <a:p>
            <a:pPr marL="203195" indent="0">
              <a:buNone/>
            </a:pPr>
            <a:r>
              <a:rPr lang="ru-RU" sz="1800" dirty="0"/>
              <a:t>4) Добавьте </a:t>
            </a:r>
            <a:r>
              <a:rPr lang="en-US" sz="1800" dirty="0" err="1"/>
              <a:t>AudioService.cs</a:t>
            </a:r>
            <a:r>
              <a:rPr lang="en-US" sz="1800" dirty="0"/>
              <a:t> </a:t>
            </a:r>
            <a:r>
              <a:rPr lang="ru-RU" sz="1800" dirty="0"/>
              <a:t>в файлы </a:t>
            </a:r>
            <a:r>
              <a:rPr lang="en-US" sz="1800" dirty="0" smtClean="0"/>
              <a:t>Android</a:t>
            </a:r>
            <a:endParaRPr lang="ru-RU" sz="1800" dirty="0" smtClean="0"/>
          </a:p>
          <a:p>
            <a:pPr marL="203195" indent="0">
              <a:buNone/>
            </a:pPr>
            <a:r>
              <a:rPr lang="ru-RU" sz="1800" dirty="0" smtClean="0"/>
              <a:t>5) </a:t>
            </a:r>
            <a:r>
              <a:rPr lang="ru-RU" sz="1800" dirty="0"/>
              <a:t>Добавьте </a:t>
            </a:r>
            <a:r>
              <a:rPr lang="en-US" sz="1800" b="1" dirty="0" err="1" smtClean="0"/>
              <a:t>IAudioService.cs</a:t>
            </a:r>
            <a:r>
              <a:rPr lang="ru-RU" sz="1800" b="1" dirty="0" smtClean="0"/>
              <a:t> в общие файлы проекта</a:t>
            </a:r>
            <a:endParaRPr lang="en-US" sz="1800" dirty="0" smtClean="0"/>
          </a:p>
          <a:p>
            <a:pPr marL="203195" indent="0">
              <a:buNone/>
            </a:pPr>
            <a:endParaRPr lang="ru-RU" sz="1800" dirty="0"/>
          </a:p>
          <a:p>
            <a:pPr marL="203195" indent="0">
              <a:buNone/>
            </a:pPr>
            <a:endParaRPr lang="ru-RU" sz="1800" dirty="0"/>
          </a:p>
          <a:p>
            <a:pPr marL="203195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b="1" dirty="0"/>
          </a:p>
        </p:txBody>
      </p:sp>
      <p:sp>
        <p:nvSpPr>
          <p:cNvPr id="5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 smtClean="0"/>
              <a:t>Выполните задания</a:t>
            </a:r>
            <a:r>
              <a:rPr lang="ru-RU" dirty="0" smtClean="0"/>
              <a:t>	</a:t>
            </a: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771" y="675401"/>
            <a:ext cx="3132173" cy="531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6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Operating System Design Pitch Deck by Slidesgo">
  <a:themeElements>
    <a:clrScheme name="Simple Light">
      <a:dk1>
        <a:srgbClr val="FFFFFF"/>
      </a:dk1>
      <a:lt1>
        <a:srgbClr val="2D323C"/>
      </a:lt1>
      <a:dk2>
        <a:srgbClr val="242830"/>
      </a:dk2>
      <a:lt2>
        <a:srgbClr val="FFDB5D"/>
      </a:lt2>
      <a:accent1>
        <a:srgbClr val="94EE6B"/>
      </a:accent1>
      <a:accent2>
        <a:srgbClr val="E81981"/>
      </a:accent2>
      <a:accent3>
        <a:srgbClr val="BD64B5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222</Words>
  <Application>Microsoft Office PowerPoint</Application>
  <PresentationFormat>Широкоэкранный</PresentationFormat>
  <Paragraphs>65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Quantico</vt:lpstr>
      <vt:lpstr>Source Code Pro</vt:lpstr>
      <vt:lpstr>New Operating System Design Pitch Deck by Slidesgo</vt:lpstr>
      <vt:lpstr>Приложение для работы с воспроизведением аудио</vt:lpstr>
      <vt:lpstr>&lt;/ MediaElement</vt:lpstr>
      <vt:lpstr>&lt;/ NuGet  </vt:lpstr>
      <vt:lpstr>&lt;/ NuGet  </vt:lpstr>
      <vt:lpstr>Презентация PowerPoint</vt:lpstr>
      <vt:lpstr>&lt;/ Альтернативы </vt:lpstr>
      <vt:lpstr>&lt;/ Воспроизведение и остановка </vt:lpstr>
      <vt:lpstr>&lt;/ Пример реализации IAudioService.cs</vt:lpstr>
      <vt:lpstr>&lt;/ Выполните задания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sdd</dc:title>
  <dc:creator>Учетная запись Майкрософт</dc:creator>
  <cp:lastModifiedBy>Учетная запись Майкрософт</cp:lastModifiedBy>
  <cp:revision>37</cp:revision>
  <dcterms:created xsi:type="dcterms:W3CDTF">2024-09-22T22:58:42Z</dcterms:created>
  <dcterms:modified xsi:type="dcterms:W3CDTF">2025-03-06T07:44:06Z</dcterms:modified>
</cp:coreProperties>
</file>